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58" r:id="rId5"/>
    <p:sldId id="261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44"/>
    <p:restoredTop sz="94641"/>
  </p:normalViewPr>
  <p:slideViewPr>
    <p:cSldViewPr snapToGrid="0" snapToObjects="1">
      <p:cViewPr varScale="1">
        <p:scale>
          <a:sx n="201" d="100"/>
          <a:sy n="201" d="100"/>
        </p:scale>
        <p:origin x="28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A40A4-7151-FD4E-B466-7F511935978E}" type="datetimeFigureOut">
              <a:rPr lang="en-US" smtClean="0"/>
              <a:t>4/16/22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632A4D-564E-C546-92DC-A8158FB9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156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32A4D-564E-C546-92DC-A8158FB9D3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49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32A4D-564E-C546-92DC-A8158FB9D3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900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632A4D-564E-C546-92DC-A8158FB9D3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091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8C225-3ADD-E139-D0A6-6855FC10F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6D5E10-A155-1D1B-BAC7-3E42332C07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B0957-2CD9-39CB-A283-301D8A431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8E060-5A32-89EF-DB33-BED533135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4C2A2-02C8-C09F-042D-63B29CC45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6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18102-4047-C2BA-7B3A-1E3348BA0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83DD96-42B6-06EF-F57F-AE51D3E06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89847-C090-5542-31D0-8AC56CB6F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E7570-2488-14AA-E6E6-D66DCF84F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1B7C4-936A-3BD1-114B-CA697D404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85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099E55-709B-192D-6275-00D9B2E05A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29AF8F-4AE2-BBD6-8682-24CA1A4B2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DFA43-D872-6F5F-7D11-3C9609F51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C34D0-C903-EC4A-8097-76BDE8B76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23DCD-1B89-2A5D-30E1-604142D45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35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EE21A-E390-73A8-C753-102661B3A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3A202-80DD-B245-A29C-3A2BABA2A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779BD-F130-A961-83E2-DB9318527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4800-EC3C-CF18-A3DC-890D361D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2F2F7-129B-3A8F-AB9B-B85D12B06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35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F5F28-4803-79AA-3DEF-5DF5CE576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A5665C-8818-C510-2E23-682ECD04E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3A6CD-48EE-FDD7-7285-BF50A92C4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0BE88-4DDE-2CE6-2EBE-B1FC7B290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635D1-0CA7-FCA8-CF7D-4556F5BF3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9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304AD-1E4D-1F29-818C-273F458AD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7F8A4-0939-64CA-03C5-17D2780A41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980D5-1D8A-A6AF-AD0C-B3C715A4D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4ADF0-5029-FBE5-1A51-FF7505539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469E4-6A10-4556-9FCD-D68D15162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B6190-EF1A-7B30-AAF8-414E986E6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783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F20E5-3FE2-177D-C92F-BB0BDBD1F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7ABCF5-63A8-9394-E0DE-A4E3C0157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BC048-F064-1395-EBE7-81C3FF9F8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5B1F7B-15F9-875B-7120-AFC916238F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85F266-2E6C-D25D-4954-002268A5C4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48A11C-1F7A-D058-A8AF-543AF8180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9F7F82-A62A-C473-72F3-AFEC47B22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6AB68D-08B4-2FBF-82A5-8F6A9FD74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01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68762-764B-99A2-C6B0-2B286EC5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99AF8-955F-94C1-9AE5-CE452CFA0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3F4D4A-E496-FF25-E749-0762675DD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66618A-84FD-F6F8-E006-49BE6A691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8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56C180-7803-FECB-9D5A-DD3D6F78B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B2598A-73F6-61F9-E82A-6A785B279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678446-B193-231B-4767-4AC276E43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757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352C3-1A81-6304-0053-3E0728EB3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6FFA-069B-3DE9-FAB3-4D357CEF2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2F2649-501A-0E33-003D-A22C4FA8E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255B82-41C8-F047-44CC-7EF995C46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C8892-7E16-3745-CC9A-C787A2F2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F5CEB-44DC-60E0-0750-39473EDDA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04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138A6-B85F-0560-25C7-DDDAF20F8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CDAB6A-63C2-8E40-F5C2-7659AF1981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23B61-FC8F-A765-E6D3-2B4954CC6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4482E1-ABE9-A711-CBE2-2A4FA168C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B65E5-88A7-47AC-BFE9-635F10169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F9F0C-5974-8039-465E-7447647A5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522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BC651E-0513-8A83-A8FA-80C189E60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E3E208-C0EA-F798-0224-D4C693682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6EE6A-79E6-9AC6-362E-EEE54C79E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B0906-ABD0-CB4A-9936-6E9C4AC6CBF4}" type="datetimeFigureOut">
              <a:rPr lang="en-US" smtClean="0"/>
              <a:t>4/16/22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BD662-C747-17FD-E408-5A32577D92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39958-204F-7261-7FB0-8AA409FD0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58269-29ED-7048-9049-87F27FBEB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70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1D9DF94-7B2D-4C3E-6AF0-DDD65FCAD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825" y="-50007"/>
            <a:ext cx="12431649" cy="695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87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B5EBCD-881A-E84E-0411-48336110B59E}"/>
              </a:ext>
            </a:extLst>
          </p:cNvPr>
          <p:cNvSpPr txBox="1"/>
          <p:nvPr/>
        </p:nvSpPr>
        <p:spPr>
          <a:xfrm>
            <a:off x="622958" y="2151727"/>
            <a:ext cx="1094608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hamberi Super Display" panose="02040503080505020303" pitchFamily="18" charset="77"/>
                <a:cs typeface="Arial" panose="020B0604020202020204" pitchFamily="34" charset="0"/>
              </a:rPr>
              <a:t>“The heavens are now seen to resemble a luxuriant garden, which contains the greatest variety of productions, in different flourishing beds.”</a:t>
            </a:r>
          </a:p>
          <a:p>
            <a:endParaRPr lang="en-US" sz="3200" dirty="0">
              <a:solidFill>
                <a:schemeClr val="bg1"/>
              </a:solidFill>
              <a:latin typeface="Chamberi Super Display" panose="02040503080505020303" pitchFamily="18" charset="77"/>
              <a:cs typeface="Arial" panose="020B0604020202020204" pitchFamily="34" charset="0"/>
            </a:endParaRPr>
          </a:p>
          <a:p>
            <a:pPr algn="r"/>
            <a:r>
              <a:rPr lang="en-US" sz="3200" dirty="0">
                <a:solidFill>
                  <a:schemeClr val="bg1"/>
                </a:solidFill>
                <a:latin typeface="Chapaza Italic" pitchFamily="2" charset="0"/>
              </a:rPr>
              <a:t>- Sir William Herschel</a:t>
            </a:r>
          </a:p>
        </p:txBody>
      </p:sp>
    </p:spTree>
    <p:extLst>
      <p:ext uri="{BB962C8B-B14F-4D97-AF65-F5344CB8AC3E}">
        <p14:creationId xmlns:p14="http://schemas.microsoft.com/office/powerpoint/2010/main" val="102598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58" y="424501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hapaza" pitchFamily="2" charset="0"/>
              </a:rPr>
              <a:t>Objectives and Motivation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8C3867-CB46-DCD4-6409-72E3C2AF28CF}"/>
              </a:ext>
            </a:extLst>
          </p:cNvPr>
          <p:cNvSpPr txBox="1"/>
          <p:nvPr/>
        </p:nvSpPr>
        <p:spPr>
          <a:xfrm>
            <a:off x="232558" y="1414463"/>
            <a:ext cx="1172688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Primary Objective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Observe open cluster with little use in galactic tracing 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Determine cluster’s population using methods from modern studies and algorithms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Explore </a:t>
            </a:r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relationships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between parameters and Galactic position.</a:t>
            </a: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Secondary Objective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Classify observed clusters according to the </a:t>
            </a:r>
            <a:r>
              <a:rPr lang="en-US" sz="2400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Trumpler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scheme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Nicely catalog  stellar population of each </a:t>
            </a:r>
          </a:p>
          <a:p>
            <a:endParaRPr lang="en-US" sz="24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Motivation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Lots of data, no one to analyze.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Large development in isochrone research in the last 2 decades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Aid Gaia’s second data release (GDR2)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Resurgence of similar studies  [</a:t>
            </a:r>
            <a:r>
              <a:rPr lang="en-IE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Xiang, M., Rix, HW. (2022)]</a:t>
            </a:r>
            <a:endParaRPr lang="en-US" sz="24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24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pic>
        <p:nvPicPr>
          <p:cNvPr id="1026" name="Picture 2" descr="Volume 603 Issue 7902">
            <a:extLst>
              <a:ext uri="{FF2B5EF4-FFF2-40B4-BE49-F238E27FC236}">
                <a16:creationId xmlns:a16="http://schemas.microsoft.com/office/drawing/2014/main" id="{C7D34FA9-0648-CE63-37B5-C3BC510EC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7924" y="3021723"/>
            <a:ext cx="2574925" cy="341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822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9135"/>
            <a:ext cx="12402256" cy="1820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hapaza" pitchFamily="2" charset="0"/>
              </a:rPr>
              <a:t>A Brief History on Galactic Tracing and Open Clusters</a:t>
            </a: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483301B-C7EE-C5C6-668B-A04CB175E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741" y="4055538"/>
            <a:ext cx="6693476" cy="20814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9ACC70-0A53-8341-D777-CA8B7CFC4552}"/>
              </a:ext>
            </a:extLst>
          </p:cNvPr>
          <p:cNvSpPr txBox="1"/>
          <p:nvPr/>
        </p:nvSpPr>
        <p:spPr>
          <a:xfrm>
            <a:off x="0" y="1158240"/>
            <a:ext cx="1116530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1785: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William Herschel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publishes ‘on the construction of the heavens’ detailing one of the first formal mappings of the  milky way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</a:p>
          <a:p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1918 – 1930: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Harlow Shapley &amp; Robert </a:t>
            </a:r>
            <a:r>
              <a:rPr lang="en-US" sz="2400" i="1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Trumpler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use classification schemes and cluster parameters to try relate milky way structure.</a:t>
            </a:r>
          </a:p>
          <a:p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1960 – 90’s: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Van de Burgh, Becker and </a:t>
            </a:r>
            <a:r>
              <a:rPr lang="en-US" sz="2400" i="1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Fenkart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conduct first studies mapping the arms of the milky way using open clusters.</a:t>
            </a:r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endParaRPr lang="en-US" sz="2400" b="1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1980’s – 2010’s: </a:t>
            </a:r>
            <a:r>
              <a:rPr lang="en-US" sz="2400" b="1" i="1" dirty="0" err="1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Lynga</a:t>
            </a:r>
            <a:r>
              <a:rPr lang="en-US" sz="2400" b="1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and Janes</a:t>
            </a:r>
          </a:p>
          <a:p>
            <a:r>
              <a:rPr lang="en-US" sz="2400" b="1" i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et al. 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perform mass isochrone fitting</a:t>
            </a:r>
          </a:p>
          <a:p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and cataloging. </a:t>
            </a:r>
          </a:p>
          <a:p>
            <a:endParaRPr lang="en-US" sz="24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2010’s – Present</a:t>
            </a:r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: Dozens of ML </a:t>
            </a:r>
          </a:p>
          <a:p>
            <a:r>
              <a:rPr lang="en-US" sz="24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and statistical studies querying 1000’s of clusters</a:t>
            </a:r>
          </a:p>
        </p:txBody>
      </p:sp>
    </p:spTree>
    <p:extLst>
      <p:ext uri="{BB962C8B-B14F-4D97-AF65-F5344CB8AC3E}">
        <p14:creationId xmlns:p14="http://schemas.microsoft.com/office/powerpoint/2010/main" val="2918973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58" y="424501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hapaza" pitchFamily="2" charset="0"/>
              </a:rPr>
              <a:t>What are Open Cluster?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E3C7C-6E47-1BF4-92E2-41AD7F888695}"/>
              </a:ext>
            </a:extLst>
          </p:cNvPr>
          <p:cNvSpPr txBox="1"/>
          <p:nvPr/>
        </p:nvSpPr>
        <p:spPr>
          <a:xfrm>
            <a:off x="396240" y="1432559"/>
            <a:ext cx="605028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Stellar populations of</a:t>
            </a:r>
            <a:r>
              <a:rPr lang="en-IE" sz="32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IE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⪅ 1000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b="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Most are younger than globular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Loose gravitational bound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b="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High </a:t>
            </a:r>
            <a:r>
              <a:rPr lang="en-IE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enrichment </a:t>
            </a:r>
            <a:r>
              <a:rPr lang="en-IE" sz="2800" b="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metallic mainly population I stars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800" b="1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Homogenous</a:t>
            </a:r>
            <a:r>
              <a:rPr lang="en-IE" sz="28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</a:t>
            </a:r>
            <a:r>
              <a:rPr lang="en-IE" sz="2800" b="1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populations</a:t>
            </a:r>
            <a:r>
              <a:rPr lang="en-IE" sz="28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, makes them ideal to use as galactic laboratories.  </a:t>
            </a:r>
            <a:endParaRPr lang="en-IE" sz="4400" b="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2800" b="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pic>
        <p:nvPicPr>
          <p:cNvPr id="7" name="Picture 6" descr="Berkeley 28">
            <a:extLst>
              <a:ext uri="{FF2B5EF4-FFF2-40B4-BE49-F238E27FC236}">
                <a16:creationId xmlns:a16="http://schemas.microsoft.com/office/drawing/2014/main" id="{6CD02175-DAAD-881D-B11B-1F775693F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3164" y="1087282"/>
            <a:ext cx="3356278" cy="3161397"/>
          </a:xfrm>
          <a:prstGeom prst="rect">
            <a:avLst/>
          </a:prstGeom>
        </p:spPr>
      </p:pic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F7F2FE49-CD4E-3EF1-8DC1-124982B1EC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0202" y="3272102"/>
            <a:ext cx="3352471" cy="31613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F2757E-4A38-80BB-1E23-B989895C4E52}"/>
              </a:ext>
            </a:extLst>
          </p:cNvPr>
          <p:cNvSpPr txBox="1"/>
          <p:nvPr/>
        </p:nvSpPr>
        <p:spPr>
          <a:xfrm>
            <a:off x="8819411" y="6064167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NGC 2324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E9BBF0-AE6F-A072-0ECA-86A266AB373C}"/>
              </a:ext>
            </a:extLst>
          </p:cNvPr>
          <p:cNvSpPr txBox="1"/>
          <p:nvPr/>
        </p:nvSpPr>
        <p:spPr>
          <a:xfrm>
            <a:off x="8595437" y="1087282"/>
            <a:ext cx="1275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Berkeley 28</a:t>
            </a:r>
          </a:p>
        </p:txBody>
      </p:sp>
    </p:spTree>
    <p:extLst>
      <p:ext uri="{BB962C8B-B14F-4D97-AF65-F5344CB8AC3E}">
        <p14:creationId xmlns:p14="http://schemas.microsoft.com/office/powerpoint/2010/main" val="1947720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58" y="424501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hapaza" pitchFamily="2" charset="0"/>
              </a:rPr>
              <a:t>Target &amp; Data Selection Strategy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1F7190C4-0517-A8DD-53B7-A31700ED45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5129" y="2148135"/>
            <a:ext cx="7123856" cy="3561928"/>
          </a:xfrm>
          <a:prstGeom prst="rect">
            <a:avLst/>
          </a:prstGeom>
        </p:spPr>
      </p:pic>
      <p:pic>
        <p:nvPicPr>
          <p:cNvPr id="17" name="Picture 16" descr="A picture containing chart&#10;&#10;Description automatically generated">
            <a:extLst>
              <a:ext uri="{FF2B5EF4-FFF2-40B4-BE49-F238E27FC236}">
                <a16:creationId xmlns:a16="http://schemas.microsoft.com/office/drawing/2014/main" id="{1C767541-8E53-C164-4D28-10DCF2B365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8244" y="1366899"/>
            <a:ext cx="5124399" cy="512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92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9135"/>
            <a:ext cx="12402256" cy="1820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hapaza" pitchFamily="2" charset="0"/>
              </a:rPr>
              <a:t>Determining Cluster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D9ACC70-0A53-8341-D777-CA8B7CFC4552}"/>
                  </a:ext>
                </a:extLst>
              </p:cNvPr>
              <p:cNvSpPr txBox="1"/>
              <p:nvPr/>
            </p:nvSpPr>
            <p:spPr>
              <a:xfrm>
                <a:off x="0" y="1346229"/>
                <a:ext cx="11165305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We’ve now have clusters of interest how do we learn about them?  </a:t>
                </a:r>
              </a:p>
              <a:p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		Through fitting </a:t>
                </a:r>
                <a:r>
                  <a:rPr lang="en-US" sz="2000" b="1" i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isochrones</a:t>
                </a:r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to </a:t>
                </a:r>
                <a:r>
                  <a:rPr lang="en-US" sz="2000" b="1" i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colour</a:t>
                </a:r>
                <a:r>
                  <a:rPr lang="en-US" sz="2000" b="1" i="1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:r>
                  <a:rPr lang="en-US" sz="2000" b="1" i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magnitude diagrams </a:t>
                </a:r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(CMDs)</a:t>
                </a:r>
              </a:p>
              <a:p>
                <a:endParaRPr lang="en-US" sz="2000" b="1" dirty="0">
                  <a:solidFill>
                    <a:schemeClr val="bg1"/>
                  </a:solidFill>
                  <a:latin typeface="Linux Libertine" panose="02000503000000000000" pitchFamily="2" charset="0"/>
                  <a:ea typeface="Linux Libertine" panose="02000503000000000000" pitchFamily="2" charset="0"/>
                  <a:cs typeface="Linux Libertine" panose="02000503000000000000" pitchFamily="2" charset="0"/>
                </a:endParaRPr>
              </a:p>
              <a:p>
                <a:r>
                  <a:rPr lang="en-US" sz="2000" b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Isochrone</a:t>
                </a:r>
                <a:r>
                  <a:rPr lang="en-US" sz="2000" b="1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Linux Libertine" panose="02000503000000000000" pitchFamily="2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 a curve that can be fitted to a Hertzsprung-Russell (H-R) diagram that details the evolution of stars with specific parameters (age, Fe/H, Av, distance)</a:t>
                </a:r>
              </a:p>
              <a:p>
                <a:endParaRPr lang="en-US" sz="2000" dirty="0">
                  <a:solidFill>
                    <a:schemeClr val="bg1"/>
                  </a:solidFill>
                  <a:latin typeface="Linux Libertine" panose="02000503000000000000" pitchFamily="2" charset="0"/>
                  <a:ea typeface="Linux Libertine" panose="02000503000000000000" pitchFamily="2" charset="0"/>
                  <a:cs typeface="Linux Libertine" panose="02000503000000000000" pitchFamily="2" charset="0"/>
                </a:endParaRPr>
              </a:p>
              <a:p>
                <a:r>
                  <a:rPr lang="en-US" sz="2000" b="1" dirty="0">
                    <a:solidFill>
                      <a:srgbClr val="EB00FF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CMDs</a:t>
                </a:r>
                <a:r>
                  <a:rPr lang="en-US" sz="2000" b="1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Linux Libertine" panose="02000503000000000000" pitchFamily="2" charset="0"/>
                      </a:rPr>
                      <m:t>→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Linux Libertine" panose="02000503000000000000" pitchFamily="2" charset="0"/>
                    <a:ea typeface="Linux Libertine" panose="02000503000000000000" pitchFamily="2" charset="0"/>
                    <a:cs typeface="Linux Libertine" panose="02000503000000000000" pitchFamily="2" charset="0"/>
                  </a:rPr>
                  <a:t> diagram variant of H-R diagram using magnitude (y-axis) and colour (x-axis) 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D9ACC70-0A53-8341-D777-CA8B7CFC45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346229"/>
                <a:ext cx="11165305" cy="2246769"/>
              </a:xfrm>
              <a:prstGeom prst="rect">
                <a:avLst/>
              </a:prstGeom>
              <a:blipFill>
                <a:blip r:embed="rId3"/>
                <a:stretch>
                  <a:fillRect l="-568" t="-1695" b="-39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790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night sky&#10;&#10;Description automatically generated with low confidence">
            <a:extLst>
              <a:ext uri="{FF2B5EF4-FFF2-40B4-BE49-F238E27FC236}">
                <a16:creationId xmlns:a16="http://schemas.microsoft.com/office/drawing/2014/main" id="{32DA2BE8-8A67-51C7-038F-B5BD7D79FA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5129" y="-59135"/>
            <a:ext cx="12402257" cy="697627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8A394D-5034-6CF6-F914-53E6FB528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9135"/>
            <a:ext cx="12402256" cy="18208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hapaza" pitchFamily="2" charset="0"/>
              </a:rPr>
              <a:t>Obstacles in Fitting Isochrones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9ACC70-0A53-8341-D777-CA8B7CFC4552}"/>
              </a:ext>
            </a:extLst>
          </p:cNvPr>
          <p:cNvSpPr txBox="1"/>
          <p:nvPr/>
        </p:nvSpPr>
        <p:spPr>
          <a:xfrm>
            <a:off x="0" y="1346229"/>
            <a:ext cx="111653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Two problems prominent issues in finding cluster parameters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Are the detected stars members of the cluster? 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endParaRPr lang="en-US" sz="20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Open-clusters have no </a:t>
            </a:r>
            <a:r>
              <a:rPr lang="en-US" sz="2000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discernable</a:t>
            </a:r>
            <a:r>
              <a:rPr lang="en-US" sz="20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shape so spatial distributions go out the window!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The stellar population is </a:t>
            </a:r>
            <a:r>
              <a:rPr lang="en-US" sz="2000" b="1" dirty="0">
                <a:solidFill>
                  <a:srgbClr val="EB00FF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homogenous</a:t>
            </a:r>
            <a:r>
              <a:rPr lang="en-US" sz="20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 (for the most part)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Linux Libertine" panose="02000503000000000000" pitchFamily="2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Linux Libertine" panose="02000503000000000000" pitchFamily="2" charset="0"/>
                <a:ea typeface="Linux Libertine" panose="02000503000000000000" pitchFamily="2" charset="0"/>
                <a:cs typeface="Linux Libertine" panose="02000503000000000000" pitchFamily="2" charset="0"/>
              </a:rPr>
              <a:t>Thus we turn to how </a:t>
            </a:r>
          </a:p>
        </p:txBody>
      </p:sp>
    </p:spTree>
    <p:extLst>
      <p:ext uri="{BB962C8B-B14F-4D97-AF65-F5344CB8AC3E}">
        <p14:creationId xmlns:p14="http://schemas.microsoft.com/office/powerpoint/2010/main" val="2917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412</Words>
  <Application>Microsoft Macintosh PowerPoint</Application>
  <PresentationFormat>Widescreen</PresentationFormat>
  <Paragraphs>59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Chamberi Super Display</vt:lpstr>
      <vt:lpstr>Chapaza</vt:lpstr>
      <vt:lpstr>Chapaza Italic</vt:lpstr>
      <vt:lpstr>Linux Libertine</vt:lpstr>
      <vt:lpstr>Office Theme</vt:lpstr>
      <vt:lpstr>PowerPoint Presentation</vt:lpstr>
      <vt:lpstr>PowerPoint Presentation</vt:lpstr>
      <vt:lpstr>Objectives and Motivation</vt:lpstr>
      <vt:lpstr>A Brief History on Galactic Tracing and Open Clusters</vt:lpstr>
      <vt:lpstr>What are Open Cluster?</vt:lpstr>
      <vt:lpstr>Target &amp; Data Selection Strategy</vt:lpstr>
      <vt:lpstr>Determining Cluster Parameters</vt:lpstr>
      <vt:lpstr>Obstacles in Fitting Isochrones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Owen Johnson</dc:creator>
  <cp:lastModifiedBy>Owen Johnson</cp:lastModifiedBy>
  <cp:revision>14</cp:revision>
  <dcterms:created xsi:type="dcterms:W3CDTF">2022-04-16T11:55:56Z</dcterms:created>
  <dcterms:modified xsi:type="dcterms:W3CDTF">2022-04-16T17:09:58Z</dcterms:modified>
</cp:coreProperties>
</file>

<file path=docProps/thumbnail.jpeg>
</file>